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831" r:id="rId2"/>
    <p:sldId id="2841" r:id="rId3"/>
    <p:sldId id="2842" r:id="rId4"/>
    <p:sldId id="2838" r:id="rId5"/>
    <p:sldId id="2839" r:id="rId6"/>
    <p:sldId id="2840" r:id="rId7"/>
  </p:sldIdLst>
  <p:sldSz cx="9144000" cy="5143500" type="screen16x9"/>
  <p:notesSz cx="9777413" cy="6646863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764" autoAdjust="0"/>
  </p:normalViewPr>
  <p:slideViewPr>
    <p:cSldViewPr snapToGrid="0">
      <p:cViewPr varScale="1">
        <p:scale>
          <a:sx n="142" d="100"/>
          <a:sy n="142" d="100"/>
        </p:scale>
        <p:origin x="738" y="126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96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MATLAB </a:t>
            </a:r>
            <a:r>
              <a:rPr lang="zh-CN" altLang="en-US" dirty="0"/>
              <a:t>基础实验手册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>
                <a:cs typeface="+mn-ea"/>
                <a:sym typeface="+mn-lt"/>
              </a:rPr>
              <a:t>leo.chen@ieee.org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第五章</a:t>
            </a: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lang="zh-CN" altLang="en-US" b="0" dirty="0"/>
              <a:t>循环语句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>
                <a:latin typeface="+mn-lt"/>
                <a:ea typeface="+mn-ea"/>
                <a:cs typeface="+mn-ea"/>
                <a:sym typeface="+mn-lt"/>
              </a:rPr>
              <a:t>5. 1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527825" y="1360326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内容：计算 </a:t>
            </a:r>
            <a:r>
              <a:rPr lang="en-US" altLang="zh-CN" sz="1600" dirty="0"/>
              <a:t>1 </a:t>
            </a:r>
            <a:r>
              <a:rPr lang="zh-CN" altLang="en-US" sz="1600" dirty="0"/>
              <a:t>到 </a:t>
            </a:r>
            <a:r>
              <a:rPr lang="en-US" altLang="zh-CN" sz="1600" dirty="0"/>
              <a:t>100 </a:t>
            </a:r>
            <a:r>
              <a:rPr lang="zh-CN" altLang="en-US" sz="1600" dirty="0"/>
              <a:t>之间所有奇数的和。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98E6-1E34-0E9E-9F7E-D16F986DAF5A}"/>
              </a:ext>
            </a:extLst>
          </p:cNvPr>
          <p:cNvSpPr txBox="1"/>
          <p:nvPr/>
        </p:nvSpPr>
        <p:spPr>
          <a:xfrm>
            <a:off x="572430" y="2105500"/>
            <a:ext cx="8162692" cy="18158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sum = 0; </a:t>
            </a:r>
            <a:r>
              <a:rPr lang="en-US" sz="1600" b="0" i="0" u="none" strike="noStrike" dirty="0">
                <a:solidFill>
                  <a:srgbClr val="008013"/>
                </a:solidFill>
                <a:effectLst/>
                <a:latin typeface="Menlo"/>
              </a:rPr>
              <a:t>% Initialization parameter</a:t>
            </a:r>
          </a:p>
          <a:p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= 1:2:100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sum = sum +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;</a:t>
            </a:r>
          </a:p>
          <a:p>
            <a:r>
              <a:rPr lang="en-US" altLang="zh-CN" sz="1600" dirty="0">
                <a:solidFill>
                  <a:srgbClr val="0E00FF"/>
                </a:solidFill>
                <a:latin typeface="Menlo"/>
              </a:rPr>
              <a:t>e</a:t>
            </a:r>
            <a:r>
              <a:rPr lang="en-US" sz="1600" b="0" i="0" u="none" strike="noStrike" dirty="0">
                <a:solidFill>
                  <a:srgbClr val="0E00FF"/>
                </a:solidFill>
                <a:effectLst/>
                <a:latin typeface="Menlo"/>
              </a:rPr>
              <a:t>nd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sum</a:t>
            </a:r>
            <a:b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</a:b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8EB987-C805-44F3-9E29-D269C380DCAD}"/>
              </a:ext>
            </a:extLst>
          </p:cNvPr>
          <p:cNvSpPr txBox="1"/>
          <p:nvPr/>
        </p:nvSpPr>
        <p:spPr>
          <a:xfrm>
            <a:off x="527825" y="864173"/>
            <a:ext cx="2363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目标：练习 </a:t>
            </a:r>
            <a:r>
              <a:rPr lang="en-US" altLang="zh-CN" sz="1600" dirty="0"/>
              <a:t>for </a:t>
            </a:r>
            <a:r>
              <a:rPr lang="zh-CN" altLang="en-US" sz="1600" dirty="0"/>
              <a:t>循环语句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>
                <a:latin typeface="+mn-lt"/>
                <a:ea typeface="+mn-ea"/>
                <a:cs typeface="+mn-ea"/>
                <a:sym typeface="+mn-lt"/>
              </a:rPr>
              <a:t>5. 2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475786" y="1874567"/>
            <a:ext cx="4690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/>
              <a:t>从脚本 </a:t>
            </a:r>
            <a:r>
              <a:rPr lang="en-US" altLang="zh-CN" sz="1600" dirty="0" err="1"/>
              <a:t>tallBuildingRecord_template</a:t>
            </a:r>
            <a:r>
              <a:rPr lang="en-US" altLang="zh-CN" sz="1600" dirty="0"/>
              <a:t> </a:t>
            </a:r>
            <a:r>
              <a:rPr lang="zh-CN" altLang="en-US" sz="1600" dirty="0"/>
              <a:t>开始：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修改脚本，使用循环找出每一年的最高建筑。</a:t>
            </a:r>
            <a:endParaRPr lang="en-US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8EB987-C805-44F3-9E29-D269C380DCAD}"/>
              </a:ext>
            </a:extLst>
          </p:cNvPr>
          <p:cNvSpPr txBox="1"/>
          <p:nvPr/>
        </p:nvSpPr>
        <p:spPr>
          <a:xfrm>
            <a:off x="475786" y="948740"/>
            <a:ext cx="2363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目标：练习 </a:t>
            </a:r>
            <a:r>
              <a:rPr lang="en-US" altLang="zh-CN" sz="1600" dirty="0"/>
              <a:t>for </a:t>
            </a:r>
            <a:r>
              <a:rPr lang="zh-CN" altLang="en-US" sz="1600" dirty="0"/>
              <a:t>循环语句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9D67C5-8D9F-6CDD-666A-5509BEC4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56" y="1287294"/>
            <a:ext cx="3424067" cy="27435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941AA0-F89B-3D06-C7C4-6F90A58EB987}"/>
              </a:ext>
            </a:extLst>
          </p:cNvPr>
          <p:cNvSpPr txBox="1"/>
          <p:nvPr/>
        </p:nvSpPr>
        <p:spPr>
          <a:xfrm>
            <a:off x="490654" y="1347961"/>
            <a:ext cx="1412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内容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7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>
                <a:latin typeface="+mn-lt"/>
                <a:ea typeface="+mn-ea"/>
                <a:cs typeface="+mn-ea"/>
                <a:sym typeface="+mn-lt"/>
              </a:rPr>
              <a:t>5. 3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527825" y="1746901"/>
            <a:ext cx="7865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步骤 </a:t>
            </a:r>
            <a:r>
              <a:rPr lang="en-US" altLang="zh-CN" sz="1600" dirty="0"/>
              <a:t>1</a:t>
            </a:r>
            <a:r>
              <a:rPr lang="zh-CN" altLang="en-US" sz="1600" dirty="0"/>
              <a:t>：在区间 </a:t>
            </a:r>
            <a:r>
              <a:rPr lang="en-US" altLang="zh-CN" sz="1600" dirty="0"/>
              <a:t>[1,5] </a:t>
            </a:r>
            <a:r>
              <a:rPr lang="zh-CN" altLang="en-US" sz="1600" dirty="0"/>
              <a:t>内随机生成一个 </a:t>
            </a:r>
            <a:r>
              <a:rPr lang="en-US" altLang="zh-CN" sz="1600" dirty="0"/>
              <a:t>3 </a:t>
            </a:r>
            <a:r>
              <a:rPr lang="zh-CN" altLang="en-US" sz="1600" dirty="0"/>
              <a:t>行 </a:t>
            </a:r>
            <a:r>
              <a:rPr lang="en-US" altLang="zh-CN" sz="1600" dirty="0"/>
              <a:t>5 </a:t>
            </a:r>
            <a:r>
              <a:rPr lang="zh-CN" altLang="en-US" sz="1600" dirty="0"/>
              <a:t>列的整数矩阵 </a:t>
            </a:r>
            <a:r>
              <a:rPr lang="en-US" altLang="zh-CN" sz="1600" dirty="0"/>
              <a:t>A</a:t>
            </a:r>
            <a:r>
              <a:rPr lang="zh-CN" altLang="en-US" sz="1600" dirty="0"/>
              <a:t>；</a:t>
            </a:r>
            <a:br>
              <a:rPr lang="zh-CN" altLang="en-US" sz="1600" dirty="0"/>
            </a:br>
            <a:r>
              <a:rPr lang="zh-CN" altLang="en-US" sz="1600" dirty="0"/>
              <a:t>步骤 </a:t>
            </a:r>
            <a:r>
              <a:rPr lang="en-US" altLang="zh-CN" sz="1600" dirty="0"/>
              <a:t>2</a:t>
            </a:r>
            <a:r>
              <a:rPr lang="zh-CN" altLang="en-US" sz="1600" dirty="0"/>
              <a:t>：在区间 </a:t>
            </a:r>
            <a:r>
              <a:rPr lang="en-US" altLang="zh-CN" sz="1600" dirty="0"/>
              <a:t>[1,5] </a:t>
            </a:r>
            <a:r>
              <a:rPr lang="zh-CN" altLang="en-US" sz="1600" dirty="0"/>
              <a:t>内随机生成一个 </a:t>
            </a:r>
            <a:r>
              <a:rPr lang="en-US" altLang="zh-CN" sz="1600" dirty="0"/>
              <a:t>5 </a:t>
            </a:r>
            <a:r>
              <a:rPr lang="zh-CN" altLang="en-US" sz="1600" dirty="0"/>
              <a:t>行 </a:t>
            </a:r>
            <a:r>
              <a:rPr lang="en-US" altLang="zh-CN" sz="1600" dirty="0"/>
              <a:t>2 </a:t>
            </a:r>
            <a:r>
              <a:rPr lang="zh-CN" altLang="en-US" sz="1600" dirty="0"/>
              <a:t>列的整数矩阵 </a:t>
            </a:r>
            <a:r>
              <a:rPr lang="en-US" altLang="zh-CN" sz="1600" dirty="0"/>
              <a:t>B</a:t>
            </a:r>
            <a:r>
              <a:rPr lang="zh-CN" altLang="en-US" sz="1600" dirty="0"/>
              <a:t>；</a:t>
            </a:r>
            <a:br>
              <a:rPr lang="zh-CN" altLang="en-US" sz="1600" dirty="0"/>
            </a:br>
            <a:r>
              <a:rPr lang="zh-CN" altLang="en-US" sz="1600" dirty="0"/>
              <a:t>步骤 </a:t>
            </a:r>
            <a:r>
              <a:rPr lang="en-US" altLang="zh-CN" sz="1600" dirty="0"/>
              <a:t>3</a:t>
            </a:r>
            <a:r>
              <a:rPr lang="zh-CN" altLang="en-US" sz="1600" dirty="0"/>
              <a:t>：用嵌套 </a:t>
            </a:r>
            <a:r>
              <a:rPr lang="en-US" altLang="zh-CN" sz="1600" dirty="0"/>
              <a:t>for </a:t>
            </a:r>
            <a:r>
              <a:rPr lang="zh-CN" altLang="en-US" sz="1600" dirty="0"/>
              <a:t>循环计算矩阵 </a:t>
            </a:r>
            <a:r>
              <a:rPr lang="en-US" altLang="zh-CN" sz="1600" dirty="0"/>
              <a:t>A</a:t>
            </a:r>
            <a:r>
              <a:rPr lang="en-US" altLang="zh-CN" sz="1600" i="1" dirty="0"/>
              <a:t>B</a:t>
            </a:r>
            <a:r>
              <a:rPr lang="zh-CN" altLang="en-US" sz="1600" i="1" dirty="0"/>
              <a:t>，得到结果 </a:t>
            </a:r>
            <a:r>
              <a:rPr lang="en-US" altLang="zh-CN" sz="1600" i="1" dirty="0"/>
              <a:t>C</a:t>
            </a:r>
            <a:r>
              <a:rPr lang="zh-CN" altLang="en-US" sz="1600" i="1" dirty="0"/>
              <a:t>；</a:t>
            </a:r>
            <a:br>
              <a:rPr lang="zh-CN" altLang="en-US" sz="1600" i="1" dirty="0"/>
            </a:br>
            <a:r>
              <a:rPr lang="zh-CN" altLang="en-US" sz="1600" i="1" dirty="0"/>
              <a:t>步骤 </a:t>
            </a:r>
            <a:r>
              <a:rPr lang="en-US" altLang="zh-CN" sz="1600" i="1" dirty="0"/>
              <a:t>4</a:t>
            </a:r>
            <a:r>
              <a:rPr lang="zh-CN" altLang="en-US" sz="1600" i="1" dirty="0"/>
              <a:t>：直接计算矩阵 </a:t>
            </a:r>
            <a:r>
              <a:rPr lang="en-US" altLang="zh-CN" sz="1600" i="1" dirty="0"/>
              <a:t>D = A</a:t>
            </a:r>
            <a:r>
              <a:rPr lang="en-US" altLang="zh-CN" sz="1600" dirty="0"/>
              <a:t>B</a:t>
            </a:r>
            <a:r>
              <a:rPr lang="zh-CN" altLang="en-US" sz="1600" dirty="0"/>
              <a:t>。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8EB987-C805-44F3-9E29-D269C380DCAD}"/>
              </a:ext>
            </a:extLst>
          </p:cNvPr>
          <p:cNvSpPr txBox="1"/>
          <p:nvPr/>
        </p:nvSpPr>
        <p:spPr>
          <a:xfrm>
            <a:off x="527825" y="864173"/>
            <a:ext cx="2774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目标：练习嵌套 </a:t>
            </a:r>
            <a:r>
              <a:rPr lang="en-US" altLang="zh-CN" sz="1600" dirty="0"/>
              <a:t>for </a:t>
            </a:r>
            <a:r>
              <a:rPr lang="zh-CN" altLang="en-US" sz="1600" dirty="0"/>
              <a:t>循环语句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8AFB5D-2CF6-5DFF-5D9E-409B500D984E}"/>
              </a:ext>
            </a:extLst>
          </p:cNvPr>
          <p:cNvSpPr txBox="1"/>
          <p:nvPr/>
        </p:nvSpPr>
        <p:spPr>
          <a:xfrm>
            <a:off x="527825" y="1414967"/>
            <a:ext cx="1412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内容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1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>
                <a:latin typeface="+mn-lt"/>
                <a:ea typeface="+mn-ea"/>
                <a:cs typeface="+mn-ea"/>
                <a:sym typeface="+mn-lt"/>
              </a:rPr>
              <a:t>5. 4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527825" y="1360326"/>
            <a:ext cx="825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内容：从键盘输入若干个数，当输入 </a:t>
            </a:r>
            <a:r>
              <a:rPr lang="en-US" altLang="zh-CN" sz="1600" dirty="0"/>
              <a:t>0 </a:t>
            </a:r>
            <a:r>
              <a:rPr lang="zh-CN" altLang="en-US" sz="1600" dirty="0"/>
              <a:t>时结束，求这些数的平均值及其总和。</a:t>
            </a:r>
            <a:endParaRPr lang="en-US" sz="1600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98E6-1E34-0E9E-9F7E-D16F986DAF5A}"/>
              </a:ext>
            </a:extLst>
          </p:cNvPr>
          <p:cNvSpPr txBox="1"/>
          <p:nvPr/>
        </p:nvSpPr>
        <p:spPr>
          <a:xfrm>
            <a:off x="625128" y="2119276"/>
            <a:ext cx="7683192" cy="2677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msum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=0;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n=0;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x=input(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'Enter a number (end in 0):'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</a:p>
          <a:p>
            <a:r>
              <a:rPr lang="en-US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while 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x~=0 </a:t>
            </a: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msum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=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msum+x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;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n=n+1; 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x=input(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'Enter a number (end in 0):'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); </a:t>
            </a:r>
          </a:p>
          <a:p>
            <a:r>
              <a:rPr lang="en-US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 </a:t>
            </a:r>
          </a:p>
          <a:p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if 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n&gt;0 </a:t>
            </a: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'sum=%f\n'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msum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mean=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msum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/n;</a:t>
            </a:r>
          </a:p>
          <a:p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fprintf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200" b="0" i="0" u="none" strike="noStrike" dirty="0">
                <a:solidFill>
                  <a:srgbClr val="A709F5"/>
                </a:solidFill>
                <a:effectLst/>
                <a:latin typeface="Menlo"/>
              </a:rPr>
              <a:t>'mean=%f\</a:t>
            </a:r>
            <a:r>
              <a:rPr lang="en-US" sz="12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n'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,mean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8EB987-C805-44F3-9E29-D269C380DCAD}"/>
              </a:ext>
            </a:extLst>
          </p:cNvPr>
          <p:cNvSpPr txBox="1"/>
          <p:nvPr/>
        </p:nvSpPr>
        <p:spPr>
          <a:xfrm>
            <a:off x="527825" y="864173"/>
            <a:ext cx="257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目标：练习 </a:t>
            </a:r>
            <a:r>
              <a:rPr lang="en-US" altLang="zh-CN" sz="1600" dirty="0"/>
              <a:t>while </a:t>
            </a:r>
            <a:r>
              <a:rPr lang="zh-CN" altLang="en-US" sz="1600" dirty="0"/>
              <a:t>循环语句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>
                <a:latin typeface="+mn-lt"/>
                <a:ea typeface="+mn-ea"/>
                <a:cs typeface="+mn-ea"/>
                <a:sym typeface="+mn-lt"/>
              </a:rPr>
              <a:t>5. 5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实验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F7687A-1C91-D80B-3E3D-BF7CB0FAF8A2}"/>
              </a:ext>
            </a:extLst>
          </p:cNvPr>
          <p:cNvSpPr txBox="1"/>
          <p:nvPr/>
        </p:nvSpPr>
        <p:spPr>
          <a:xfrm>
            <a:off x="557562" y="1641342"/>
            <a:ext cx="825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步骤 </a:t>
            </a:r>
            <a:r>
              <a:rPr lang="en-US" altLang="zh-CN" sz="1600" dirty="0"/>
              <a:t>1</a:t>
            </a:r>
            <a:r>
              <a:rPr lang="zh-CN" altLang="en-US" sz="1600" dirty="0"/>
              <a:t>：令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</a:t>
            </a:r>
            <a:r>
              <a:rPr lang="zh-CN" altLang="en-US" sz="1600" dirty="0"/>
              <a:t>为 </a:t>
            </a:r>
            <a:r>
              <a:rPr lang="en-US" altLang="zh-CN" sz="1600" dirty="0"/>
              <a:t>1 </a:t>
            </a:r>
            <a:r>
              <a:rPr lang="zh-CN" altLang="en-US" sz="1600" dirty="0"/>
              <a:t>到 </a:t>
            </a:r>
            <a:r>
              <a:rPr lang="en-US" altLang="zh-CN" sz="1600" dirty="0"/>
              <a:t>10^7 </a:t>
            </a:r>
            <a:r>
              <a:rPr lang="zh-CN" altLang="en-US" sz="1600" dirty="0"/>
              <a:t>的自然数，用 </a:t>
            </a:r>
            <a:r>
              <a:rPr lang="en-US" altLang="zh-CN" sz="1600" dirty="0"/>
              <a:t>for </a:t>
            </a:r>
            <a:r>
              <a:rPr lang="zh-CN" altLang="en-US" sz="1600" dirty="0"/>
              <a:t>循环计算 </a:t>
            </a:r>
            <a:r>
              <a:rPr lang="en-US" altLang="zh-CN" sz="1600" dirty="0"/>
              <a:t>A(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 = sin(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)*cos(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</a:t>
            </a:r>
            <a:r>
              <a:rPr lang="zh-CN" altLang="en-US" sz="1600" dirty="0"/>
              <a:t>，并记录 </a:t>
            </a:r>
            <a:r>
              <a:rPr lang="en-US" altLang="zh-CN" sz="1600" dirty="0"/>
              <a:t>for </a:t>
            </a:r>
            <a:r>
              <a:rPr lang="zh-CN" altLang="en-US" sz="1600" dirty="0"/>
              <a:t>循环的运行时间；</a:t>
            </a:r>
            <a:br>
              <a:rPr lang="zh-CN" altLang="en-US" sz="1600" dirty="0"/>
            </a:br>
            <a:r>
              <a:rPr lang="zh-CN" altLang="en-US" sz="1600" dirty="0"/>
              <a:t>步骤 </a:t>
            </a:r>
            <a:r>
              <a:rPr lang="en-US" altLang="zh-CN" sz="1600" dirty="0"/>
              <a:t>2</a:t>
            </a:r>
            <a:r>
              <a:rPr lang="zh-CN" altLang="en-US" sz="1600" dirty="0"/>
              <a:t>：用矩阵方法实现 </a:t>
            </a:r>
            <a:r>
              <a:rPr lang="en-US" altLang="zh-CN" sz="1600" dirty="0"/>
              <a:t>A(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 = sin(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)*cos(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</a:t>
            </a:r>
            <a:r>
              <a:rPr lang="zh-CN" altLang="en-US" sz="1600" dirty="0"/>
              <a:t>，并记录计算时间。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9D98E6-1E34-0E9E-9F7E-D16F986DAF5A}"/>
              </a:ext>
            </a:extLst>
          </p:cNvPr>
          <p:cNvSpPr txBox="1"/>
          <p:nvPr/>
        </p:nvSpPr>
        <p:spPr>
          <a:xfrm>
            <a:off x="557562" y="2571750"/>
            <a:ext cx="8028876" cy="24929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clear</a:t>
            </a:r>
          </a:p>
          <a:p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with for loop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tic</a:t>
            </a:r>
          </a:p>
          <a:p>
            <a:r>
              <a:rPr lang="en-US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 = 1 : 10^7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A = sin(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 * cos(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200" b="0" i="0" u="none" strike="noStrike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t1 = toc</a:t>
            </a:r>
          </a:p>
          <a:p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with matrix method</a:t>
            </a:r>
            <a:endParaRPr lang="en-US" sz="12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B = zeros(1, 10^7);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tic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j = 1 : 10^7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B(1,j) =sin(j) .* cos(j);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t2 = toc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8EB987-C805-44F3-9E29-D269C380DCAD}"/>
              </a:ext>
            </a:extLst>
          </p:cNvPr>
          <p:cNvSpPr txBox="1"/>
          <p:nvPr/>
        </p:nvSpPr>
        <p:spPr>
          <a:xfrm>
            <a:off x="527825" y="864173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目标：练习向量循环与计时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298AFB5D-2CF6-5DFF-5D9E-409B500D984E}"/>
              </a:ext>
            </a:extLst>
          </p:cNvPr>
          <p:cNvSpPr txBox="1"/>
          <p:nvPr/>
        </p:nvSpPr>
        <p:spPr>
          <a:xfrm>
            <a:off x="527825" y="1302788"/>
            <a:ext cx="1412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内容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sz="1600" b="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3347</TotalTime>
  <Words>533</Words>
  <Application>Microsoft Office PowerPoint</Application>
  <PresentationFormat>On-screen Show (16:9)</PresentationFormat>
  <Paragraphs>57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Menlo</vt:lpstr>
      <vt:lpstr>宋体</vt:lpstr>
      <vt:lpstr>Arial</vt:lpstr>
      <vt:lpstr>Calibri</vt:lpstr>
      <vt:lpstr>Times New Roman</vt:lpstr>
      <vt:lpstr>Wingdings</vt:lpstr>
      <vt:lpstr>PPP</vt:lpstr>
      <vt:lpstr>Visio</vt:lpstr>
      <vt:lpstr>MATLAB 基础实验手册</vt:lpstr>
      <vt:lpstr>5. 1 实验</vt:lpstr>
      <vt:lpstr>5. 2 实验</vt:lpstr>
      <vt:lpstr>5. 3 实验</vt:lpstr>
      <vt:lpstr>5. 4 实验 </vt:lpstr>
      <vt:lpstr>5. 5 实验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es213</cp:lastModifiedBy>
  <cp:revision>918</cp:revision>
  <cp:lastPrinted>2020-10-12T18:10:00Z</cp:lastPrinted>
  <dcterms:created xsi:type="dcterms:W3CDTF">2014-03-23T18:36:00Z</dcterms:created>
  <dcterms:modified xsi:type="dcterms:W3CDTF">2025-12-04T06:02:24Z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